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0" r:id="rId3"/>
    <p:sldId id="271" r:id="rId4"/>
    <p:sldId id="273" r:id="rId5"/>
    <p:sldId id="272" r:id="rId6"/>
    <p:sldId id="276" r:id="rId7"/>
    <p:sldId id="275" r:id="rId8"/>
    <p:sldId id="274" r:id="rId9"/>
    <p:sldId id="278" r:id="rId10"/>
    <p:sldId id="282" r:id="rId11"/>
    <p:sldId id="283" r:id="rId12"/>
    <p:sldId id="284" r:id="rId13"/>
    <p:sldId id="281" r:id="rId14"/>
    <p:sldId id="280"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5"/>
    <p:restoredTop sz="92830" autoAdjust="0"/>
  </p:normalViewPr>
  <p:slideViewPr>
    <p:cSldViewPr snapToGrid="0" snapToObjects="1">
      <p:cViewPr varScale="1">
        <p:scale>
          <a:sx n="84" d="100"/>
          <a:sy n="84" d="100"/>
        </p:scale>
        <p:origin x="12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000E8-C8C1-42FC-AB22-E8E9E5D1F211}" type="datetimeFigureOut">
              <a:rPr lang="en-US" smtClean="0"/>
              <a:t>8/6/2020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03ADD-6516-4932-BBB4-A41E7F716955}" type="slidenum">
              <a:rPr lang="en-US" smtClean="0"/>
              <a:t>‹#›</a:t>
            </a:fld>
            <a:endParaRPr lang="en-US" dirty="0"/>
          </a:p>
        </p:txBody>
      </p:sp>
    </p:spTree>
    <p:extLst>
      <p:ext uri="{BB962C8B-B14F-4D97-AF65-F5344CB8AC3E}">
        <p14:creationId xmlns:p14="http://schemas.microsoft.com/office/powerpoint/2010/main" val="208282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03ADD-6516-4932-BBB4-A41E7F716955}" type="slidenum">
              <a:rPr lang="en-US" smtClean="0"/>
              <a:t>6</a:t>
            </a:fld>
            <a:endParaRPr lang="en-US" dirty="0"/>
          </a:p>
        </p:txBody>
      </p:sp>
    </p:spTree>
    <p:extLst>
      <p:ext uri="{BB962C8B-B14F-4D97-AF65-F5344CB8AC3E}">
        <p14:creationId xmlns:p14="http://schemas.microsoft.com/office/powerpoint/2010/main" val="291319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B222-C6C5-E146-AA71-993C23D44C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9AF69-AD07-614E-A6B0-7245313E69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D37CE-0D89-D143-966E-A1CBC7CD235E}"/>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5" name="Footer Placeholder 4">
            <a:extLst>
              <a:ext uri="{FF2B5EF4-FFF2-40B4-BE49-F238E27FC236}">
                <a16:creationId xmlns:a16="http://schemas.microsoft.com/office/drawing/2014/main" id="{1F024E34-60D3-A743-905B-688AB05832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EBF640-D9E4-374D-9F1A-85EBC0D5F0CA}"/>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407256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C27-E4C1-864E-B66F-DD88BDDBB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C834F-64FD-5D41-B00D-0FAFF93F2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83890-B978-A04A-BCE1-EBC57AC0B1DC}"/>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5" name="Footer Placeholder 4">
            <a:extLst>
              <a:ext uri="{FF2B5EF4-FFF2-40B4-BE49-F238E27FC236}">
                <a16:creationId xmlns:a16="http://schemas.microsoft.com/office/drawing/2014/main" id="{12A96590-BC0C-124E-BDB6-13ADF7166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E3C12-76BF-8248-A0B0-E281CF871E4D}"/>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175456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34A4B-B9C5-8243-8951-BFA9373AA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3FEA3-AF91-584F-A8C3-A4C4DB461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32513-9647-6A4D-A869-F7EB620DC328}"/>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5" name="Footer Placeholder 4">
            <a:extLst>
              <a:ext uri="{FF2B5EF4-FFF2-40B4-BE49-F238E27FC236}">
                <a16:creationId xmlns:a16="http://schemas.microsoft.com/office/drawing/2014/main" id="{46401F56-D3BF-F242-B796-F7CA801A1C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AC906C-838E-7844-B3A2-B133FF133F29}"/>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113917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D644-A414-E846-9DCC-F086DFA18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45961-2C2D-1047-8B6D-950AA9577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0C8F-851F-1044-91C8-DA3D76A2D46D}"/>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5" name="Footer Placeholder 4">
            <a:extLst>
              <a:ext uri="{FF2B5EF4-FFF2-40B4-BE49-F238E27FC236}">
                <a16:creationId xmlns:a16="http://schemas.microsoft.com/office/drawing/2014/main" id="{7B4F1420-3903-6F4F-AEBB-67A1E96D5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BADEDE-7246-F34D-B9D8-0A3F23504C3E}"/>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4075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6DC7-4132-9642-BB6F-0B2C3A449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8AE1F-90A3-FB46-BD5A-24E7001AC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9A39E5-BDE5-1549-9977-EAB9FF8B7DA9}"/>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5" name="Footer Placeholder 4">
            <a:extLst>
              <a:ext uri="{FF2B5EF4-FFF2-40B4-BE49-F238E27FC236}">
                <a16:creationId xmlns:a16="http://schemas.microsoft.com/office/drawing/2014/main" id="{FE190736-6DE0-1647-A543-D0FD060CF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D1DF4C-725D-BF4C-8634-C4E8A883C441}"/>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40204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E2A8-DD76-8C48-8478-7015A31BF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177A4-6C57-4848-AF98-07FE22AEC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494111-C097-EB46-99D5-16AD101C9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3D882-F9F0-5242-A4A4-1BDC451121B9}"/>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6" name="Footer Placeholder 5">
            <a:extLst>
              <a:ext uri="{FF2B5EF4-FFF2-40B4-BE49-F238E27FC236}">
                <a16:creationId xmlns:a16="http://schemas.microsoft.com/office/drawing/2014/main" id="{BA35B0E7-E67E-D44F-8AE8-2B7F4C42A0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AC8640-30E7-154B-A39B-4EC307BBB7E0}"/>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60694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6D4A-5EA2-D847-9C73-7B8C9E44E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E6D92-A8AF-6549-85C1-93ED6EB71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A7650-6548-1F42-9DD7-8CB8A8EE5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CDF5D-E087-A843-B6AC-E33EE6B45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D19978-1525-A744-865A-E7F6DD15A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81E17-D25B-2146-8DB0-14FDC3152D67}"/>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8" name="Footer Placeholder 7">
            <a:extLst>
              <a:ext uri="{FF2B5EF4-FFF2-40B4-BE49-F238E27FC236}">
                <a16:creationId xmlns:a16="http://schemas.microsoft.com/office/drawing/2014/main" id="{1D42B195-49F1-B14A-8A59-5B18986078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5085FD-8375-B54F-AC31-81D6637939E5}"/>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58618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C549-DB9F-684F-A4F9-45F5EDCDB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DF39F-08BA-914A-900A-5D1910E1142A}"/>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4" name="Footer Placeholder 3">
            <a:extLst>
              <a:ext uri="{FF2B5EF4-FFF2-40B4-BE49-F238E27FC236}">
                <a16:creationId xmlns:a16="http://schemas.microsoft.com/office/drawing/2014/main" id="{DF8AB220-5AFB-BE41-BF4E-24D41D1159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D723E1-879A-A940-8F90-802C16C4C9E7}"/>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629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51911-AA18-9145-945D-3F10A551BFED}"/>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3" name="Footer Placeholder 2">
            <a:extLst>
              <a:ext uri="{FF2B5EF4-FFF2-40B4-BE49-F238E27FC236}">
                <a16:creationId xmlns:a16="http://schemas.microsoft.com/office/drawing/2014/main" id="{0CD0DF2D-11D3-E347-8406-3AFFCBED8D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78A3E9-8B94-7D4B-B2C9-33C94EADB3AA}"/>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9512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8639-CCE1-3148-8693-E7D81F189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1229C-6AD8-CB4C-9C1E-E018843C3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EBE4B-D4F5-1B4B-9401-B996F1653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D19B9-B1BB-5248-9358-D2AE5B4B4163}"/>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6" name="Footer Placeholder 5">
            <a:extLst>
              <a:ext uri="{FF2B5EF4-FFF2-40B4-BE49-F238E27FC236}">
                <a16:creationId xmlns:a16="http://schemas.microsoft.com/office/drawing/2014/main" id="{5C80CBA8-F946-8F43-9BD2-F055CB577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37E8CB-75B0-5143-972D-7C857933C733}"/>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88537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4B43-2117-894A-B682-E61897988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B7EC9-75D0-1F47-A04D-9D56915D9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5A1F8A1-62F4-B040-A956-0BA43B35C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5E92F-E1A2-EC45-AE02-95F4C09D074B}"/>
              </a:ext>
            </a:extLst>
          </p:cNvPr>
          <p:cNvSpPr>
            <a:spLocks noGrp="1"/>
          </p:cNvSpPr>
          <p:nvPr>
            <p:ph type="dt" sz="half" idx="10"/>
          </p:nvPr>
        </p:nvSpPr>
        <p:spPr/>
        <p:txBody>
          <a:bodyPr/>
          <a:lstStyle/>
          <a:p>
            <a:fld id="{7A78B8C9-9F6F-0C47-B720-BB55BC594853}" type="datetimeFigureOut">
              <a:rPr lang="en-US" smtClean="0"/>
              <a:t>8/6/2020</a:t>
            </a:fld>
            <a:endParaRPr lang="en-US" dirty="0"/>
          </a:p>
        </p:txBody>
      </p:sp>
      <p:sp>
        <p:nvSpPr>
          <p:cNvPr id="6" name="Footer Placeholder 5">
            <a:extLst>
              <a:ext uri="{FF2B5EF4-FFF2-40B4-BE49-F238E27FC236}">
                <a16:creationId xmlns:a16="http://schemas.microsoft.com/office/drawing/2014/main" id="{BC5731C2-D4A5-9740-930B-C44EAE7710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C47D3D-1055-F34B-A349-77522503AA21}"/>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63891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9B818-4529-DE43-9931-71C0E49C1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44E6D-FF2C-C742-A465-762A9D6B3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73F23-F995-EC42-86ED-6954BDA28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B8C9-9F6F-0C47-B720-BB55BC594853}" type="datetimeFigureOut">
              <a:rPr lang="en-US" smtClean="0"/>
              <a:t>8/6/2020</a:t>
            </a:fld>
            <a:endParaRPr lang="en-US" dirty="0"/>
          </a:p>
        </p:txBody>
      </p:sp>
      <p:sp>
        <p:nvSpPr>
          <p:cNvPr id="5" name="Footer Placeholder 4">
            <a:extLst>
              <a:ext uri="{FF2B5EF4-FFF2-40B4-BE49-F238E27FC236}">
                <a16:creationId xmlns:a16="http://schemas.microsoft.com/office/drawing/2014/main" id="{EA791D20-D06D-394B-8346-D4E29958D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B8F780-976F-CC4E-8B12-3028D116F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0F636-E28B-004A-8761-533B4F705868}" type="slidenum">
              <a:rPr lang="en-US" smtClean="0"/>
              <a:t>‹#›</a:t>
            </a:fld>
            <a:endParaRPr lang="en-US" dirty="0"/>
          </a:p>
        </p:txBody>
      </p:sp>
    </p:spTree>
    <p:extLst>
      <p:ext uri="{BB962C8B-B14F-4D97-AF65-F5344CB8AC3E}">
        <p14:creationId xmlns:p14="http://schemas.microsoft.com/office/powerpoint/2010/main" val="392451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allconnect.com/providers/optimu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A98DCF8-0077-A84B-A780-4BB0FB7868BE}"/>
              </a:ext>
            </a:extLst>
          </p:cNvPr>
          <p:cNvPicPr>
            <a:picLocks noChangeAspect="1"/>
          </p:cNvPicPr>
          <p:nvPr/>
        </p:nvPicPr>
        <p:blipFill>
          <a:blip r:embed="rId2"/>
          <a:stretch>
            <a:fillRect/>
          </a:stretch>
        </p:blipFill>
        <p:spPr>
          <a:xfrm>
            <a:off x="-16330" y="-43882"/>
            <a:ext cx="12328071" cy="6934540"/>
          </a:xfrm>
          <a:prstGeom prst="rect">
            <a:avLst/>
          </a:prstGeom>
        </p:spPr>
      </p:pic>
      <p:pic>
        <p:nvPicPr>
          <p:cNvPr id="12" name="5 Imagen" descr="134748006-refresher-training-written-on-the-note-with-colorful-pencils-and-eraser-aside-on-wooden-desk-.jpg">
            <a:extLst>
              <a:ext uri="{FF2B5EF4-FFF2-40B4-BE49-F238E27FC236}">
                <a16:creationId xmlns:a16="http://schemas.microsoft.com/office/drawing/2014/main" id="{145391C6-E9DA-6745-8822-DF6CC36097D7}"/>
              </a:ext>
            </a:extLst>
          </p:cNvPr>
          <p:cNvPicPr>
            <a:picLocks noChangeAspect="1"/>
          </p:cNvPicPr>
          <p:nvPr/>
        </p:nvPicPr>
        <p:blipFill>
          <a:blip r:embed="rId3"/>
          <a:stretch>
            <a:fillRect/>
          </a:stretch>
        </p:blipFill>
        <p:spPr>
          <a:xfrm>
            <a:off x="3726766" y="2148207"/>
            <a:ext cx="5385288" cy="3587430"/>
          </a:xfrm>
          <a:prstGeom prst="rect">
            <a:avLst/>
          </a:prstGeom>
          <a:ln>
            <a:noFill/>
          </a:ln>
          <a:effectLst>
            <a:softEdge rad="112500"/>
          </a:effectLst>
        </p:spPr>
      </p:pic>
      <p:sp>
        <p:nvSpPr>
          <p:cNvPr id="13" name="Rectangle 12">
            <a:extLst>
              <a:ext uri="{FF2B5EF4-FFF2-40B4-BE49-F238E27FC236}">
                <a16:creationId xmlns:a16="http://schemas.microsoft.com/office/drawing/2014/main" id="{33C2BAF2-7CDF-A94D-A3E4-89255B1245CC}"/>
              </a:ext>
            </a:extLst>
          </p:cNvPr>
          <p:cNvSpPr/>
          <p:nvPr/>
        </p:nvSpPr>
        <p:spPr>
          <a:xfrm>
            <a:off x="4944684" y="291366"/>
            <a:ext cx="4534895" cy="830997"/>
          </a:xfrm>
          <a:prstGeom prst="rect">
            <a:avLst/>
          </a:prstGeom>
        </p:spPr>
        <p:txBody>
          <a:bodyPr wrap="none">
            <a:spAutoFit/>
          </a:bodyPr>
          <a:lstStyle/>
          <a:p>
            <a:pPr algn="ctr"/>
            <a:r>
              <a:rPr lang="en-US" sz="4800" dirty="0">
                <a:solidFill>
                  <a:schemeClr val="bg1"/>
                </a:solidFill>
                <a:latin typeface="Calibri" panose="020F0502020204030204" pitchFamily="34" charset="0"/>
                <a:cs typeface="Calibri" panose="020F0502020204030204" pitchFamily="34" charset="0"/>
              </a:rPr>
              <a:t>Quality Refresher</a:t>
            </a:r>
          </a:p>
        </p:txBody>
      </p:sp>
      <p:cxnSp>
        <p:nvCxnSpPr>
          <p:cNvPr id="6" name="Straight Connector 5">
            <a:extLst>
              <a:ext uri="{FF2B5EF4-FFF2-40B4-BE49-F238E27FC236}">
                <a16:creationId xmlns:a16="http://schemas.microsoft.com/office/drawing/2014/main" id="{5B29125D-6079-5D44-8D43-FCE37C20B5DE}"/>
              </a:ext>
            </a:extLst>
          </p:cNvPr>
          <p:cNvCxnSpPr/>
          <p:nvPr/>
        </p:nvCxnSpPr>
        <p:spPr>
          <a:xfrm>
            <a:off x="3726766" y="2024743"/>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92EA6DD-7936-7249-927D-DC5C6E6DEADA}"/>
              </a:ext>
            </a:extLst>
          </p:cNvPr>
          <p:cNvCxnSpPr/>
          <p:nvPr/>
        </p:nvCxnSpPr>
        <p:spPr>
          <a:xfrm>
            <a:off x="3726766" y="5889171"/>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B27FE000-7F26-2349-BBFB-BCE8A02C0923}"/>
              </a:ext>
            </a:extLst>
          </p:cNvPr>
          <p:cNvCxnSpPr>
            <a:cxnSpLocks/>
          </p:cNvCxnSpPr>
          <p:nvPr/>
        </p:nvCxnSpPr>
        <p:spPr>
          <a:xfrm>
            <a:off x="3624922" y="3189514"/>
            <a:ext cx="0" cy="1741714"/>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2A0FB2C1-CC66-7649-8E93-19DA0B9C7439}"/>
              </a:ext>
            </a:extLst>
          </p:cNvPr>
          <p:cNvCxnSpPr>
            <a:cxnSpLocks/>
          </p:cNvCxnSpPr>
          <p:nvPr/>
        </p:nvCxnSpPr>
        <p:spPr>
          <a:xfrm>
            <a:off x="9209294" y="3080657"/>
            <a:ext cx="0" cy="174171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8069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F07DA040-120D-4F27-9C3A-80343DE9D865}"/>
              </a:ext>
            </a:extLst>
          </p:cNvPr>
          <p:cNvSpPr/>
          <p:nvPr/>
        </p:nvSpPr>
        <p:spPr>
          <a:xfrm>
            <a:off x="4148576" y="452645"/>
            <a:ext cx="6773670" cy="707886"/>
          </a:xfrm>
          <a:prstGeom prst="rect">
            <a:avLst/>
          </a:prstGeom>
        </p:spPr>
        <p:txBody>
          <a:bodyPr wrap="square">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Optimum Support App Features</a:t>
            </a:r>
            <a:endParaRPr lang="en-US" sz="3600"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4CC01BB-24A4-47B6-8B4C-3B4B2D953F03}"/>
              </a:ext>
            </a:extLst>
          </p:cNvPr>
          <p:cNvSpPr/>
          <p:nvPr/>
        </p:nvSpPr>
        <p:spPr>
          <a:xfrm>
            <a:off x="3301586" y="2033348"/>
            <a:ext cx="3378195" cy="3477875"/>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View and Pay Your Bill on the go.</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Basic Troubleshooting steps. </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Track Technician route.</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Find Optimum Stores locations.</a:t>
            </a:r>
          </a:p>
          <a:p>
            <a:endParaRPr lang="en-US" sz="2000" dirty="0">
              <a:solidFill>
                <a:schemeClr val="bg1"/>
              </a:solidFill>
              <a:latin typeface="proxima-nova"/>
              <a:ea typeface="Cambria" pitchFamily="18" charset="0"/>
              <a:cs typeface="Calibri" panose="020F0502020204030204" pitchFamily="34" charset="0"/>
            </a:endParaRPr>
          </a:p>
        </p:txBody>
      </p:sp>
      <p:pic>
        <p:nvPicPr>
          <p:cNvPr id="4" name="Picture 3" descr="A picture containing ball, table&#10;&#10;Description automatically generated">
            <a:extLst>
              <a:ext uri="{FF2B5EF4-FFF2-40B4-BE49-F238E27FC236}">
                <a16:creationId xmlns:a16="http://schemas.microsoft.com/office/drawing/2014/main" id="{FD39A2AB-28EF-4763-8D8F-01292CA93A87}"/>
              </a:ext>
            </a:extLst>
          </p:cNvPr>
          <p:cNvPicPr>
            <a:picLocks noChangeAspect="1"/>
          </p:cNvPicPr>
          <p:nvPr/>
        </p:nvPicPr>
        <p:blipFill>
          <a:blip r:embed="rId3"/>
          <a:stretch>
            <a:fillRect/>
          </a:stretch>
        </p:blipFill>
        <p:spPr>
          <a:xfrm>
            <a:off x="10028114" y="4617091"/>
            <a:ext cx="1788264" cy="1788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A screenshot of a cell phone&#10;&#10;Description automatically generated">
            <a:extLst>
              <a:ext uri="{FF2B5EF4-FFF2-40B4-BE49-F238E27FC236}">
                <a16:creationId xmlns:a16="http://schemas.microsoft.com/office/drawing/2014/main" id="{3B975FB0-0813-4443-9AAB-AC6070ACD2F8}"/>
              </a:ext>
            </a:extLst>
          </p:cNvPr>
          <p:cNvPicPr>
            <a:picLocks noChangeAspect="1"/>
          </p:cNvPicPr>
          <p:nvPr/>
        </p:nvPicPr>
        <p:blipFill>
          <a:blip r:embed="rId4"/>
          <a:stretch>
            <a:fillRect/>
          </a:stretch>
        </p:blipFill>
        <p:spPr>
          <a:xfrm>
            <a:off x="6529291" y="1626152"/>
            <a:ext cx="4665804" cy="2705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247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1"/>
            <a:ext cx="12192000" cy="6857999"/>
          </a:xfrm>
          <a:prstGeom prst="rect">
            <a:avLst/>
          </a:prstGeom>
        </p:spPr>
      </p:pic>
      <p:sp>
        <p:nvSpPr>
          <p:cNvPr id="6" name="Rectangle 5">
            <a:extLst>
              <a:ext uri="{FF2B5EF4-FFF2-40B4-BE49-F238E27FC236}">
                <a16:creationId xmlns:a16="http://schemas.microsoft.com/office/drawing/2014/main" id="{F07DA040-120D-4F27-9C3A-80343DE9D865}"/>
              </a:ext>
            </a:extLst>
          </p:cNvPr>
          <p:cNvSpPr/>
          <p:nvPr/>
        </p:nvSpPr>
        <p:spPr>
          <a:xfrm>
            <a:off x="4148576" y="452645"/>
            <a:ext cx="6773670" cy="707886"/>
          </a:xfrm>
          <a:prstGeom prst="rect">
            <a:avLst/>
          </a:prstGeom>
        </p:spPr>
        <p:txBody>
          <a:bodyPr wrap="square">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Optimum Wi-Fi Finder Feature</a:t>
            </a:r>
            <a:endParaRPr lang="en-US" sz="3600"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4CC01BB-24A4-47B6-8B4C-3B4B2D953F03}"/>
              </a:ext>
            </a:extLst>
          </p:cNvPr>
          <p:cNvSpPr/>
          <p:nvPr/>
        </p:nvSpPr>
        <p:spPr>
          <a:xfrm>
            <a:off x="3325163" y="1347548"/>
            <a:ext cx="2664157" cy="2001442"/>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Find Optimum Host-Post wherever you are within the areas that Optimum covers. </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p:txBody>
      </p:sp>
      <p:pic>
        <p:nvPicPr>
          <p:cNvPr id="5" name="Picture 4" descr="A close up of a logo&#10;&#10;Description automatically generated">
            <a:extLst>
              <a:ext uri="{FF2B5EF4-FFF2-40B4-BE49-F238E27FC236}">
                <a16:creationId xmlns:a16="http://schemas.microsoft.com/office/drawing/2014/main" id="{DEA9A93E-547B-4110-88C2-4623CADF84D8}"/>
              </a:ext>
            </a:extLst>
          </p:cNvPr>
          <p:cNvPicPr>
            <a:picLocks noChangeAspect="1"/>
          </p:cNvPicPr>
          <p:nvPr/>
        </p:nvPicPr>
        <p:blipFill>
          <a:blip r:embed="rId3"/>
          <a:stretch>
            <a:fillRect/>
          </a:stretch>
        </p:blipFill>
        <p:spPr>
          <a:xfrm flipH="1">
            <a:off x="10076017" y="4505395"/>
            <a:ext cx="1819950" cy="181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A screenshot of a cell phone&#10;&#10;Description automatically generated">
            <a:extLst>
              <a:ext uri="{FF2B5EF4-FFF2-40B4-BE49-F238E27FC236}">
                <a16:creationId xmlns:a16="http://schemas.microsoft.com/office/drawing/2014/main" id="{3E64FE35-A599-4D91-9AC9-33CDBEE9D9F2}"/>
              </a:ext>
            </a:extLst>
          </p:cNvPr>
          <p:cNvPicPr>
            <a:picLocks noChangeAspect="1"/>
          </p:cNvPicPr>
          <p:nvPr/>
        </p:nvPicPr>
        <p:blipFill>
          <a:blip r:embed="rId4"/>
          <a:stretch>
            <a:fillRect/>
          </a:stretch>
        </p:blipFill>
        <p:spPr>
          <a:xfrm>
            <a:off x="3705316" y="3150787"/>
            <a:ext cx="3830095" cy="3091500"/>
          </a:xfrm>
          <a:prstGeom prst="rect">
            <a:avLst/>
          </a:prstGeom>
          <a:ln>
            <a:noFill/>
          </a:ln>
          <a:effectLst>
            <a:outerShdw blurRad="292100" dist="139700" dir="2700000" algn="tl" rotWithShape="0">
              <a:srgbClr val="333333">
                <a:alpha val="65000"/>
              </a:srgbClr>
            </a:outerShdw>
          </a:effectLst>
        </p:spPr>
      </p:pic>
      <p:pic>
        <p:nvPicPr>
          <p:cNvPr id="12" name="Picture 11" descr="A close up of a device&#10;&#10;Description automatically generated">
            <a:extLst>
              <a:ext uri="{FF2B5EF4-FFF2-40B4-BE49-F238E27FC236}">
                <a16:creationId xmlns:a16="http://schemas.microsoft.com/office/drawing/2014/main" id="{28225CDA-83E5-4FF4-A921-46DC89E8ABDA}"/>
              </a:ext>
            </a:extLst>
          </p:cNvPr>
          <p:cNvPicPr>
            <a:picLocks noChangeAspect="1"/>
          </p:cNvPicPr>
          <p:nvPr/>
        </p:nvPicPr>
        <p:blipFill>
          <a:blip r:embed="rId5"/>
          <a:stretch>
            <a:fillRect/>
          </a:stretch>
        </p:blipFill>
        <p:spPr>
          <a:xfrm>
            <a:off x="7949445" y="1613175"/>
            <a:ext cx="1806632" cy="32076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199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1"/>
            <a:ext cx="12192000" cy="6857999"/>
          </a:xfrm>
          <a:prstGeom prst="rect">
            <a:avLst/>
          </a:prstGeom>
        </p:spPr>
      </p:pic>
      <p:sp>
        <p:nvSpPr>
          <p:cNvPr id="6" name="Rectangle 5">
            <a:extLst>
              <a:ext uri="{FF2B5EF4-FFF2-40B4-BE49-F238E27FC236}">
                <a16:creationId xmlns:a16="http://schemas.microsoft.com/office/drawing/2014/main" id="{F07DA040-120D-4F27-9C3A-80343DE9D865}"/>
              </a:ext>
            </a:extLst>
          </p:cNvPr>
          <p:cNvSpPr/>
          <p:nvPr/>
        </p:nvSpPr>
        <p:spPr>
          <a:xfrm>
            <a:off x="4148576" y="281195"/>
            <a:ext cx="6773670" cy="707886"/>
          </a:xfrm>
          <a:prstGeom prst="rect">
            <a:avLst/>
          </a:prstGeom>
        </p:spPr>
        <p:txBody>
          <a:bodyPr wrap="square">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Altice One App</a:t>
            </a:r>
            <a:endParaRPr lang="en-US" sz="3600"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4CC01BB-24A4-47B6-8B4C-3B4B2D953F03}"/>
              </a:ext>
            </a:extLst>
          </p:cNvPr>
          <p:cNvSpPr/>
          <p:nvPr/>
        </p:nvSpPr>
        <p:spPr>
          <a:xfrm>
            <a:off x="3325163" y="1252270"/>
            <a:ext cx="4824427" cy="5324535"/>
          </a:xfrm>
          <a:prstGeom prst="rect">
            <a:avLst/>
          </a:prstGeom>
        </p:spPr>
        <p:txBody>
          <a:bodyPr wrap="square">
            <a:spAutoFit/>
          </a:bodyPr>
          <a:lstStyle/>
          <a:p>
            <a:pPr algn="l">
              <a:buFont typeface="Arial" panose="020B0604020202020204" pitchFamily="34" charset="0"/>
              <a:buChar char="•"/>
            </a:pPr>
            <a:r>
              <a:rPr lang="en-US" sz="2000" b="0" i="0" dirty="0">
                <a:solidFill>
                  <a:schemeClr val="bg1"/>
                </a:solidFill>
                <a:effectLst/>
                <a:latin typeface="Regular"/>
              </a:rPr>
              <a:t>Watch your DVR recordings anywhere you have an internet connection.</a:t>
            </a:r>
          </a:p>
          <a:p>
            <a:pPr algn="l">
              <a:buFont typeface="Arial" panose="020B0604020202020204" pitchFamily="34" charset="0"/>
              <a:buChar char="•"/>
            </a:pPr>
            <a:r>
              <a:rPr lang="en-US" sz="2000" b="0" i="0" dirty="0">
                <a:solidFill>
                  <a:schemeClr val="bg1"/>
                </a:solidFill>
                <a:effectLst/>
                <a:latin typeface="Regular"/>
              </a:rPr>
              <a:t>Search the channel guide and browse TV listings by day or time.</a:t>
            </a:r>
          </a:p>
          <a:p>
            <a:pPr algn="l">
              <a:buFont typeface="Arial" panose="020B0604020202020204" pitchFamily="34" charset="0"/>
              <a:buChar char="•"/>
            </a:pPr>
            <a:r>
              <a:rPr lang="en-US" sz="2000" b="0" i="0" dirty="0">
                <a:solidFill>
                  <a:schemeClr val="bg1"/>
                </a:solidFill>
                <a:effectLst/>
                <a:latin typeface="Regular"/>
              </a:rPr>
              <a:t>Use Restart to watch a program from the beginning.</a:t>
            </a:r>
          </a:p>
          <a:p>
            <a:pPr algn="l">
              <a:buFont typeface="Arial" panose="020B0604020202020204" pitchFamily="34" charset="0"/>
              <a:buChar char="•"/>
            </a:pPr>
            <a:r>
              <a:rPr lang="en-US" sz="2000" b="0" i="0" dirty="0">
                <a:solidFill>
                  <a:schemeClr val="bg1"/>
                </a:solidFill>
                <a:effectLst/>
                <a:latin typeface="Regular"/>
              </a:rPr>
              <a:t>Schedule recordings and manage your DVR.</a:t>
            </a:r>
          </a:p>
          <a:p>
            <a:pPr algn="l">
              <a:buFont typeface="Arial" panose="020B0604020202020204" pitchFamily="34" charset="0"/>
              <a:buChar char="•"/>
            </a:pPr>
            <a:r>
              <a:rPr lang="en-US" sz="2000" b="0" i="0" dirty="0">
                <a:solidFill>
                  <a:schemeClr val="bg1"/>
                </a:solidFill>
                <a:effectLst/>
                <a:latin typeface="Regular"/>
              </a:rPr>
              <a:t>Use your smartphone or tablet as a remote.</a:t>
            </a:r>
          </a:p>
          <a:p>
            <a:pPr algn="l">
              <a:buFont typeface="Arial" panose="020B0604020202020204" pitchFamily="34" charset="0"/>
              <a:buChar char="•"/>
            </a:pPr>
            <a:r>
              <a:rPr lang="en-US" sz="2000" b="0" i="0" dirty="0">
                <a:solidFill>
                  <a:schemeClr val="bg1"/>
                </a:solidFill>
                <a:effectLst/>
                <a:latin typeface="Regular"/>
              </a:rPr>
              <a:t>Search for what you want to watch with your voice by content, genre, actor, channel or even a famous quote.</a:t>
            </a:r>
          </a:p>
          <a:p>
            <a:pPr algn="l">
              <a:buFont typeface="Arial" panose="020B0604020202020204" pitchFamily="34" charset="0"/>
              <a:buChar char="•"/>
            </a:pPr>
            <a:r>
              <a:rPr lang="en-US" sz="2000" b="0" i="0" dirty="0">
                <a:solidFill>
                  <a:schemeClr val="bg1"/>
                </a:solidFill>
                <a:effectLst/>
                <a:latin typeface="Regular"/>
              </a:rPr>
              <a:t>Send your favorite entertainment and apps from your mobile device right to your TV screen.</a:t>
            </a:r>
          </a:p>
          <a:p>
            <a:pPr algn="l">
              <a:buFont typeface="Arial" panose="020B0604020202020204" pitchFamily="34" charset="0"/>
              <a:buChar char="•"/>
            </a:pPr>
            <a:r>
              <a:rPr lang="en-US" sz="2000" b="0" i="0" dirty="0">
                <a:solidFill>
                  <a:schemeClr val="bg1"/>
                </a:solidFill>
                <a:effectLst/>
                <a:latin typeface="Regular"/>
              </a:rPr>
              <a:t>See who's calling your home phone with caller ID.</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6334E86D-17E9-4FB7-BE42-05DAE7699266}"/>
              </a:ext>
            </a:extLst>
          </p:cNvPr>
          <p:cNvPicPr>
            <a:picLocks noChangeAspect="1"/>
          </p:cNvPicPr>
          <p:nvPr/>
        </p:nvPicPr>
        <p:blipFill>
          <a:blip r:embed="rId3"/>
          <a:stretch>
            <a:fillRect/>
          </a:stretch>
        </p:blipFill>
        <p:spPr>
          <a:xfrm>
            <a:off x="10272712" y="4697880"/>
            <a:ext cx="1704975" cy="1695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A screenshot of a cell phone&#10;&#10;Description automatically generated">
            <a:extLst>
              <a:ext uri="{FF2B5EF4-FFF2-40B4-BE49-F238E27FC236}">
                <a16:creationId xmlns:a16="http://schemas.microsoft.com/office/drawing/2014/main" id="{89A6F27C-B55E-4772-84AB-CBBB46D07D83}"/>
              </a:ext>
            </a:extLst>
          </p:cNvPr>
          <p:cNvPicPr>
            <a:picLocks noChangeAspect="1"/>
          </p:cNvPicPr>
          <p:nvPr/>
        </p:nvPicPr>
        <p:blipFill>
          <a:blip r:embed="rId4"/>
          <a:stretch>
            <a:fillRect/>
          </a:stretch>
        </p:blipFill>
        <p:spPr>
          <a:xfrm>
            <a:off x="8284640" y="1270275"/>
            <a:ext cx="2322399" cy="3223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141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660A6C0D-87FB-4222-AB24-F524E71BA394}"/>
              </a:ext>
            </a:extLst>
          </p:cNvPr>
          <p:cNvSpPr/>
          <p:nvPr/>
        </p:nvSpPr>
        <p:spPr>
          <a:xfrm>
            <a:off x="4148576" y="281195"/>
            <a:ext cx="7064254" cy="736075"/>
          </a:xfrm>
          <a:prstGeom prst="rect">
            <a:avLst/>
          </a:prstGeom>
        </p:spPr>
        <p:txBody>
          <a:bodyPr wrap="square">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Web Portal Features </a:t>
            </a:r>
            <a:endParaRPr lang="en-US" sz="36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D0E23A-E579-419D-BC5F-4C632FF2F47C}"/>
              </a:ext>
            </a:extLst>
          </p:cNvPr>
          <p:cNvSpPr/>
          <p:nvPr/>
        </p:nvSpPr>
        <p:spPr>
          <a:xfrm>
            <a:off x="3282681" y="1178836"/>
            <a:ext cx="3913896" cy="132343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We have Optimum.com for new customers, where they can find the current promotions and shop the service online.</a:t>
            </a:r>
          </a:p>
        </p:txBody>
      </p:sp>
      <p:sp>
        <p:nvSpPr>
          <p:cNvPr id="8" name="Rectangle 7">
            <a:extLst>
              <a:ext uri="{FF2B5EF4-FFF2-40B4-BE49-F238E27FC236}">
                <a16:creationId xmlns:a16="http://schemas.microsoft.com/office/drawing/2014/main" id="{3802CF53-8A16-4F4E-ACE1-9776324BFEA8}"/>
              </a:ext>
            </a:extLst>
          </p:cNvPr>
          <p:cNvSpPr/>
          <p:nvPr/>
        </p:nvSpPr>
        <p:spPr>
          <a:xfrm>
            <a:off x="3282681" y="2663841"/>
            <a:ext cx="3913896" cy="3785652"/>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Optimum.net must be used by current customers to find general information about the service and regular prices, view and pay their bills, setup automatic payments, find the channel lineup, go paperless, find international calls history, manage router, optimum’s IDs and more. In order to access the web-page they must enter the Optimum ID and Password.</a:t>
            </a:r>
          </a:p>
        </p:txBody>
      </p:sp>
      <p:pic>
        <p:nvPicPr>
          <p:cNvPr id="10" name="Picture 9" descr="A screenshot of a cell phone&#10;&#10;Description automatically generated">
            <a:extLst>
              <a:ext uri="{FF2B5EF4-FFF2-40B4-BE49-F238E27FC236}">
                <a16:creationId xmlns:a16="http://schemas.microsoft.com/office/drawing/2014/main" id="{AE14085B-52C0-46F9-AFA0-0EB5AEFB6003}"/>
              </a:ext>
            </a:extLst>
          </p:cNvPr>
          <p:cNvPicPr>
            <a:picLocks noChangeAspect="1"/>
          </p:cNvPicPr>
          <p:nvPr/>
        </p:nvPicPr>
        <p:blipFill>
          <a:blip r:embed="rId3"/>
          <a:stretch>
            <a:fillRect/>
          </a:stretch>
        </p:blipFill>
        <p:spPr>
          <a:xfrm>
            <a:off x="7538891" y="1178836"/>
            <a:ext cx="2940367" cy="1579678"/>
          </a:xfrm>
          <a:prstGeom prst="rect">
            <a:avLst/>
          </a:prstGeom>
          <a:ln>
            <a:noFill/>
          </a:ln>
          <a:effectLst>
            <a:outerShdw blurRad="292100" dist="139700" dir="2700000" algn="tl" rotWithShape="0">
              <a:srgbClr val="333333">
                <a:alpha val="65000"/>
              </a:srgbClr>
            </a:outerShdw>
          </a:effectLst>
        </p:spPr>
      </p:pic>
      <p:pic>
        <p:nvPicPr>
          <p:cNvPr id="12" name="Picture 11" descr="A screenshot of a cell phone&#10;&#10;Description automatically generated">
            <a:extLst>
              <a:ext uri="{FF2B5EF4-FFF2-40B4-BE49-F238E27FC236}">
                <a16:creationId xmlns:a16="http://schemas.microsoft.com/office/drawing/2014/main" id="{97AC6FA6-51FB-4735-B631-D50178D3AC4F}"/>
              </a:ext>
            </a:extLst>
          </p:cNvPr>
          <p:cNvPicPr>
            <a:picLocks noChangeAspect="1"/>
          </p:cNvPicPr>
          <p:nvPr/>
        </p:nvPicPr>
        <p:blipFill>
          <a:blip r:embed="rId4"/>
          <a:stretch>
            <a:fillRect/>
          </a:stretch>
        </p:blipFill>
        <p:spPr>
          <a:xfrm>
            <a:off x="7196577" y="3400423"/>
            <a:ext cx="4195340" cy="21755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418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F3416235-6899-4EC3-9ABF-97A7C864FA08}"/>
              </a:ext>
            </a:extLst>
          </p:cNvPr>
          <p:cNvSpPr/>
          <p:nvPr/>
        </p:nvSpPr>
        <p:spPr>
          <a:xfrm>
            <a:off x="3885686" y="461768"/>
            <a:ext cx="7064254" cy="736075"/>
          </a:xfrm>
          <a:prstGeom prst="rect">
            <a:avLst/>
          </a:prstGeom>
        </p:spPr>
        <p:txBody>
          <a:bodyPr wrap="square">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Optimum Gift Cards</a:t>
            </a:r>
            <a:endParaRPr lang="en-US" sz="36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1D10CD2-A72B-4D9C-91F4-BB368D9EBF91}"/>
              </a:ext>
            </a:extLst>
          </p:cNvPr>
          <p:cNvSpPr/>
          <p:nvPr/>
        </p:nvSpPr>
        <p:spPr>
          <a:xfrm>
            <a:off x="3386064" y="1674347"/>
            <a:ext cx="7895346" cy="707886"/>
          </a:xfrm>
          <a:prstGeom prst="rect">
            <a:avLst/>
          </a:prstGeom>
        </p:spPr>
        <p:txBody>
          <a:bodyPr wrap="square">
            <a:spAutoFit/>
          </a:bodyPr>
          <a:lstStyle/>
          <a:p>
            <a:r>
              <a:rPr lang="en-US" sz="2000" dirty="0">
                <a:solidFill>
                  <a:schemeClr val="bg1"/>
                </a:solidFill>
                <a:latin typeface="proxima-nova"/>
                <a:ea typeface="Cambria" pitchFamily="18" charset="0"/>
                <a:cs typeface="Calibri" panose="020F0502020204030204" pitchFamily="34" charset="0"/>
              </a:rPr>
              <a:t>Altice may offer customers a Gift Card as part of an upgrade, new acquisition or retention Residential (consumer) or Business (SMB) offer.</a:t>
            </a:r>
          </a:p>
        </p:txBody>
      </p:sp>
      <p:sp>
        <p:nvSpPr>
          <p:cNvPr id="8" name="Rectangle 7">
            <a:extLst>
              <a:ext uri="{FF2B5EF4-FFF2-40B4-BE49-F238E27FC236}">
                <a16:creationId xmlns:a16="http://schemas.microsoft.com/office/drawing/2014/main" id="{9832EB04-E16B-4D80-9019-B0090F0716C4}"/>
              </a:ext>
            </a:extLst>
          </p:cNvPr>
          <p:cNvSpPr/>
          <p:nvPr/>
        </p:nvSpPr>
        <p:spPr>
          <a:xfrm>
            <a:off x="3470140" y="2858095"/>
            <a:ext cx="7895346" cy="3170099"/>
          </a:xfrm>
          <a:prstGeom prst="rect">
            <a:avLst/>
          </a:prstGeom>
        </p:spPr>
        <p:txBody>
          <a:bodyPr wrap="square">
            <a:spAutoFit/>
          </a:bodyPr>
          <a:lstStyle/>
          <a:p>
            <a:r>
              <a:rPr lang="en-US" sz="2000" dirty="0">
                <a:solidFill>
                  <a:schemeClr val="accent4">
                    <a:lumMod val="60000"/>
                    <a:lumOff val="40000"/>
                  </a:schemeClr>
                </a:solidFill>
                <a:latin typeface="proxima-nova"/>
                <a:ea typeface="Cambria" pitchFamily="18" charset="0"/>
                <a:cs typeface="Calibri" panose="020F0502020204030204" pitchFamily="34" charset="0"/>
              </a:rPr>
              <a:t>To be eligible for the Amazon Gift Card, the customer must:</a:t>
            </a:r>
          </a:p>
          <a:p>
            <a:endParaRPr lang="en-US" sz="2000" dirty="0">
              <a:solidFill>
                <a:schemeClr val="accent4">
                  <a:lumMod val="60000"/>
                  <a:lumOff val="40000"/>
                </a:schemeClr>
              </a:solidFill>
              <a:latin typeface="proxima-nova"/>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Be a Residential customer in good standing.</a:t>
            </a: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Maintain promotion for (90) days of continuous service (Downgrading or upgrading to eligible bundles is permitted).</a:t>
            </a: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Not have entered collections at any point during the first (90) days.</a:t>
            </a: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No returned payments (Check, credit card).</a:t>
            </a: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Last payment clearing successfully. Please refer to the KDB Article ‘’Gift Card offers and Gift Card Tool’’ for more information.</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p:txBody>
      </p:sp>
    </p:spTree>
    <p:extLst>
      <p:ext uri="{BB962C8B-B14F-4D97-AF65-F5344CB8AC3E}">
        <p14:creationId xmlns:p14="http://schemas.microsoft.com/office/powerpoint/2010/main" val="12337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D93EDE8F-8F1E-4AF6-8DC3-98C735371F7A}"/>
              </a:ext>
            </a:extLst>
          </p:cNvPr>
          <p:cNvSpPr/>
          <p:nvPr/>
        </p:nvSpPr>
        <p:spPr>
          <a:xfrm>
            <a:off x="3885686" y="461768"/>
            <a:ext cx="7064254" cy="707886"/>
          </a:xfrm>
          <a:prstGeom prst="rect">
            <a:avLst/>
          </a:prstGeom>
        </p:spPr>
        <p:txBody>
          <a:bodyPr wrap="square">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Account Notes (Gift Card related)</a:t>
            </a:r>
            <a:endParaRPr lang="en-US" sz="36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4D5C1C7-378D-4BD3-8F3E-7055AE6BDF84}"/>
              </a:ext>
            </a:extLst>
          </p:cNvPr>
          <p:cNvSpPr/>
          <p:nvPr/>
        </p:nvSpPr>
        <p:spPr>
          <a:xfrm>
            <a:off x="3386064" y="1514327"/>
            <a:ext cx="7895346" cy="1323439"/>
          </a:xfrm>
          <a:prstGeom prst="rect">
            <a:avLst/>
          </a:prstGeom>
        </p:spPr>
        <p:txBody>
          <a:bodyPr wrap="square">
            <a:spAutoFit/>
          </a:bodyPr>
          <a:lstStyle/>
          <a:p>
            <a:r>
              <a:rPr lang="en-US" sz="2000" dirty="0">
                <a:solidFill>
                  <a:schemeClr val="bg1"/>
                </a:solidFill>
                <a:latin typeface="proxima-nova"/>
                <a:ea typeface="Cambria" pitchFamily="18" charset="0"/>
                <a:cs typeface="Calibri" panose="020F0502020204030204" pitchFamily="34" charset="0"/>
              </a:rPr>
              <a:t>If a customer wants to know information about when they will be receiving the Gift Card, please go to the ‘’</a:t>
            </a:r>
            <a:r>
              <a:rPr lang="en-US" sz="2000" dirty="0">
                <a:solidFill>
                  <a:schemeClr val="accent4">
                    <a:lumMod val="60000"/>
                    <a:lumOff val="40000"/>
                  </a:schemeClr>
                </a:solidFill>
                <a:latin typeface="proxima-nova"/>
                <a:ea typeface="Cambria" pitchFamily="18" charset="0"/>
                <a:cs typeface="Calibri" panose="020F0502020204030204" pitchFamily="34" charset="0"/>
              </a:rPr>
              <a:t>House History</a:t>
            </a:r>
            <a:r>
              <a:rPr lang="en-US" sz="2000" dirty="0">
                <a:solidFill>
                  <a:schemeClr val="bg1"/>
                </a:solidFill>
                <a:latin typeface="proxima-nova"/>
                <a:ea typeface="Cambria" pitchFamily="18" charset="0"/>
                <a:cs typeface="Calibri" panose="020F0502020204030204" pitchFamily="34" charset="0"/>
              </a:rPr>
              <a:t>’’ tab to find the notes with this information. See the example below where specify when is going to be delivery. </a:t>
            </a:r>
          </a:p>
        </p:txBody>
      </p:sp>
      <p:pic>
        <p:nvPicPr>
          <p:cNvPr id="8" name="Picture 7" descr="A screenshot of a social media post&#10;&#10;Description automatically generated">
            <a:extLst>
              <a:ext uri="{FF2B5EF4-FFF2-40B4-BE49-F238E27FC236}">
                <a16:creationId xmlns:a16="http://schemas.microsoft.com/office/drawing/2014/main" id="{EFC5579F-BBD5-4CF2-9DB6-23F1369DF716}"/>
              </a:ext>
            </a:extLst>
          </p:cNvPr>
          <p:cNvPicPr>
            <a:picLocks noChangeAspect="1"/>
          </p:cNvPicPr>
          <p:nvPr/>
        </p:nvPicPr>
        <p:blipFill>
          <a:blip r:embed="rId3"/>
          <a:stretch>
            <a:fillRect/>
          </a:stretch>
        </p:blipFill>
        <p:spPr>
          <a:xfrm>
            <a:off x="3808995" y="2980249"/>
            <a:ext cx="7049484" cy="3096057"/>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77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FF667B0D-CD20-41A5-96BF-42E9A133B7C9}"/>
              </a:ext>
            </a:extLst>
          </p:cNvPr>
          <p:cNvSpPr/>
          <p:nvPr/>
        </p:nvSpPr>
        <p:spPr>
          <a:xfrm>
            <a:off x="3706104" y="2313777"/>
            <a:ext cx="4985532"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Altice one features.</a:t>
            </a:r>
          </a:p>
          <a:p>
            <a:pPr marL="342900" indent="-342900">
              <a:buFont typeface="Arial" panose="020B0604020202020204" pitchFamily="34" charset="0"/>
              <a:buChar char="•"/>
            </a:pPr>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Regular Prices.</a:t>
            </a:r>
          </a:p>
          <a:p>
            <a:pPr marL="342900" indent="-342900">
              <a:buFont typeface="Arial" panose="020B0604020202020204" pitchFamily="34" charset="0"/>
              <a:buChar char="•"/>
            </a:pPr>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Self-Help Options.</a:t>
            </a:r>
          </a:p>
          <a:p>
            <a:pPr marL="342900" indent="-342900">
              <a:buFont typeface="Arial" panose="020B0604020202020204" pitchFamily="34" charset="0"/>
              <a:buChar char="•"/>
            </a:pPr>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Gift Card Promotion.</a:t>
            </a:r>
          </a:p>
          <a:p>
            <a:pPr marL="342900" indent="-342900">
              <a:buFont typeface="Arial" panose="020B0604020202020204" pitchFamily="34" charset="0"/>
              <a:buChar char="•"/>
            </a:pPr>
            <a:endParaRPr lang="en-US" sz="2000" dirty="0">
              <a:solidFill>
                <a:schemeClr val="bg1"/>
              </a:solidFill>
              <a:latin typeface="Calibri" panose="020F0502020204030204" pitchFamily="34" charset="0"/>
              <a:ea typeface="Cambria" pitchFamily="18" charset="0"/>
              <a:cs typeface="Calibri" panose="020F0502020204030204" pitchFamily="34" charset="0"/>
            </a:endParaRPr>
          </a:p>
        </p:txBody>
      </p:sp>
      <p:sp>
        <p:nvSpPr>
          <p:cNvPr id="6" name="Rectangle 5">
            <a:extLst>
              <a:ext uri="{FF2B5EF4-FFF2-40B4-BE49-F238E27FC236}">
                <a16:creationId xmlns:a16="http://schemas.microsoft.com/office/drawing/2014/main" id="{1AFAC3BC-F230-4E76-91D4-100C5A06FB96}"/>
              </a:ext>
            </a:extLst>
          </p:cNvPr>
          <p:cNvSpPr/>
          <p:nvPr/>
        </p:nvSpPr>
        <p:spPr>
          <a:xfrm>
            <a:off x="4301197" y="885801"/>
            <a:ext cx="6096000" cy="707886"/>
          </a:xfrm>
          <a:prstGeom prst="rect">
            <a:avLst/>
          </a:prstGeom>
        </p:spPr>
        <p:txBody>
          <a:bodyPr>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General Information</a:t>
            </a:r>
            <a:endParaRPr lang="en-US" sz="3600" dirty="0">
              <a:solidFill>
                <a:schemeClr val="bg1"/>
              </a:solidFill>
              <a:latin typeface="Calibri" panose="020F0502020204030204" pitchFamily="34" charset="0"/>
              <a:cs typeface="Calibri" panose="020F0502020204030204" pitchFamily="34" charset="0"/>
            </a:endParaRPr>
          </a:p>
        </p:txBody>
      </p:sp>
      <p:pic>
        <p:nvPicPr>
          <p:cNvPr id="33" name="Picture 32" descr="A picture containing puzzle&#10;&#10;Description automatically generated">
            <a:extLst>
              <a:ext uri="{FF2B5EF4-FFF2-40B4-BE49-F238E27FC236}">
                <a16:creationId xmlns:a16="http://schemas.microsoft.com/office/drawing/2014/main" id="{E2DAF03A-B39B-4F11-B389-3F27D460C881}"/>
              </a:ext>
            </a:extLst>
          </p:cNvPr>
          <p:cNvPicPr>
            <a:picLocks noChangeAspect="1"/>
          </p:cNvPicPr>
          <p:nvPr/>
        </p:nvPicPr>
        <p:blipFill>
          <a:blip r:embed="rId3"/>
          <a:stretch>
            <a:fillRect/>
          </a:stretch>
        </p:blipFill>
        <p:spPr>
          <a:xfrm>
            <a:off x="8141109" y="3023753"/>
            <a:ext cx="3020961" cy="3020961"/>
          </a:xfrm>
          <a:prstGeom prst="ellipse">
            <a:avLst/>
          </a:prstGeom>
          <a:ln>
            <a:noFill/>
          </a:ln>
          <a:effectLst>
            <a:softEdge rad="112500"/>
          </a:effectLst>
        </p:spPr>
      </p:pic>
    </p:spTree>
    <p:extLst>
      <p:ext uri="{BB962C8B-B14F-4D97-AF65-F5344CB8AC3E}">
        <p14:creationId xmlns:p14="http://schemas.microsoft.com/office/powerpoint/2010/main" val="178246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72E35333-6C4F-42C2-9DAB-19F9A3820CA6}"/>
              </a:ext>
            </a:extLst>
          </p:cNvPr>
          <p:cNvSpPr/>
          <p:nvPr/>
        </p:nvSpPr>
        <p:spPr>
          <a:xfrm>
            <a:off x="4148577" y="405319"/>
            <a:ext cx="6096000" cy="707886"/>
          </a:xfrm>
          <a:prstGeom prst="rect">
            <a:avLst/>
          </a:prstGeom>
        </p:spPr>
        <p:txBody>
          <a:bodyPr>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Altice One Features</a:t>
            </a:r>
            <a:endParaRPr lang="en-US" sz="3600" dirty="0">
              <a:solidFill>
                <a:schemeClr val="bg1"/>
              </a:solidFill>
              <a:latin typeface="Calibri" panose="020F0502020204030204" pitchFamily="34" charset="0"/>
              <a:cs typeface="Calibri" panose="020F0502020204030204" pitchFamily="34" charset="0"/>
            </a:endParaRPr>
          </a:p>
        </p:txBody>
      </p:sp>
      <p:pic>
        <p:nvPicPr>
          <p:cNvPr id="6" name="Picture 5" descr="A remote control&#10;&#10;Description automatically generated">
            <a:extLst>
              <a:ext uri="{FF2B5EF4-FFF2-40B4-BE49-F238E27FC236}">
                <a16:creationId xmlns:a16="http://schemas.microsoft.com/office/drawing/2014/main" id="{47BA607C-FFEA-4423-B666-7D2EFB0E6000}"/>
              </a:ext>
            </a:extLst>
          </p:cNvPr>
          <p:cNvPicPr>
            <a:picLocks noChangeAspect="1"/>
          </p:cNvPicPr>
          <p:nvPr/>
        </p:nvPicPr>
        <p:blipFill>
          <a:blip r:embed="rId3"/>
          <a:stretch>
            <a:fillRect/>
          </a:stretch>
        </p:blipFill>
        <p:spPr>
          <a:xfrm>
            <a:off x="7466036" y="4072235"/>
            <a:ext cx="4546894" cy="2267902"/>
          </a:xfrm>
          <a:prstGeom prst="rect">
            <a:avLst/>
          </a:prstGeom>
          <a:ln>
            <a:noFill/>
          </a:ln>
          <a:effectLst>
            <a:softEdge rad="112500"/>
          </a:effectLst>
        </p:spPr>
      </p:pic>
      <p:sp>
        <p:nvSpPr>
          <p:cNvPr id="8" name="Rectangle 7">
            <a:extLst>
              <a:ext uri="{FF2B5EF4-FFF2-40B4-BE49-F238E27FC236}">
                <a16:creationId xmlns:a16="http://schemas.microsoft.com/office/drawing/2014/main" id="{66EC74E6-1E8C-4446-ADC2-5A5CF9474672}"/>
              </a:ext>
            </a:extLst>
          </p:cNvPr>
          <p:cNvSpPr/>
          <p:nvPr/>
        </p:nvSpPr>
        <p:spPr>
          <a:xfrm>
            <a:off x="3248904" y="1518523"/>
            <a:ext cx="7895346" cy="2862322"/>
          </a:xfrm>
          <a:prstGeom prst="rect">
            <a:avLst/>
          </a:prstGeom>
        </p:spPr>
        <p:txBody>
          <a:bodyPr wrap="square">
            <a:spAutoFit/>
          </a:bodyPr>
          <a:lstStyle/>
          <a:p>
            <a:pPr marL="342900" indent="-342900">
              <a:buFont typeface="Arial" panose="020B0604020202020204" pitchFamily="34" charset="0"/>
              <a:buChar char="•"/>
            </a:pPr>
            <a:r>
              <a:rPr lang="en-US" sz="2000" b="0" i="0" dirty="0">
                <a:solidFill>
                  <a:schemeClr val="bg1"/>
                </a:solidFill>
                <a:effectLst/>
                <a:latin typeface="proxima-nova"/>
              </a:rPr>
              <a:t>The Altice One is the first ever gateway 2-in-1 router with a built-in TV box for your </a:t>
            </a:r>
            <a:r>
              <a:rPr lang="en-US" sz="2000" b="0" i="0" dirty="0">
                <a:solidFill>
                  <a:schemeClr val="bg1"/>
                </a:solidFill>
                <a:effectLst/>
                <a:latin typeface="proxima-nova"/>
                <a:hlinkClick r:id="rId4">
                  <a:extLst>
                    <a:ext uri="{A12FA001-AC4F-418D-AE19-62706E023703}">
                      <ahyp:hlinkClr xmlns:ahyp="http://schemas.microsoft.com/office/drawing/2018/hyperlinkcolor" val="tx"/>
                    </a:ext>
                  </a:extLst>
                </a:hlinkClick>
              </a:rPr>
              <a:t>Optimum</a:t>
            </a:r>
            <a:r>
              <a:rPr lang="en-US" sz="2000" b="0" i="0" dirty="0">
                <a:solidFill>
                  <a:schemeClr val="bg1"/>
                </a:solidFill>
                <a:effectLst/>
                <a:latin typeface="proxima-nova"/>
              </a:rPr>
              <a:t> TV and internet services. Each Altice One box will incur a rental fee of $20/</a:t>
            </a:r>
            <a:r>
              <a:rPr lang="en-US" sz="2000" dirty="0">
                <a:solidFill>
                  <a:schemeClr val="bg1"/>
                </a:solidFill>
                <a:latin typeface="proxima-nova"/>
              </a:rPr>
              <a:t>M</a:t>
            </a:r>
            <a:r>
              <a:rPr lang="en-US" sz="2000" b="0" i="0" dirty="0">
                <a:solidFill>
                  <a:schemeClr val="bg1"/>
                </a:solidFill>
                <a:effectLst/>
                <a:latin typeface="proxima-nova"/>
              </a:rPr>
              <a:t>o along with any charges for service, and the Altice One mini boxes $10/Mo.</a:t>
            </a:r>
          </a:p>
          <a:p>
            <a:endParaRPr lang="en-US" sz="2000" b="0" i="0" dirty="0">
              <a:solidFill>
                <a:schemeClr val="bg1"/>
              </a:solidFill>
              <a:effectLst/>
              <a:latin typeface="proxima-nova"/>
            </a:endParaRPr>
          </a:p>
          <a:p>
            <a:pPr marL="342900" indent="-342900">
              <a:buFont typeface="Arial" panose="020B0604020202020204" pitchFamily="34" charset="0"/>
              <a:buChar char="•"/>
            </a:pPr>
            <a:r>
              <a:rPr lang="en-US" sz="2000" dirty="0">
                <a:solidFill>
                  <a:schemeClr val="bg1"/>
                </a:solidFill>
                <a:latin typeface="Helvetica Neue"/>
              </a:rPr>
              <a:t>Customers will be able to w</a:t>
            </a:r>
            <a:r>
              <a:rPr lang="en-US" sz="2000" b="0" i="0" dirty="0">
                <a:solidFill>
                  <a:schemeClr val="bg1"/>
                </a:solidFill>
                <a:effectLst/>
                <a:latin typeface="Helvetica Neue"/>
              </a:rPr>
              <a:t>atch select movies, shows and sports in 4k the resolution of HD. </a:t>
            </a:r>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endParaRPr lang="en-US" sz="2000" b="0" i="0" dirty="0">
              <a:solidFill>
                <a:schemeClr val="bg1"/>
              </a:solidFill>
              <a:effectLst/>
              <a:latin typeface="proxima-nova"/>
            </a:endParaRP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p:txBody>
      </p:sp>
      <p:pic>
        <p:nvPicPr>
          <p:cNvPr id="10" name="Picture 9" descr="A turtle swimming under water&#10;&#10;Description automatically generated">
            <a:extLst>
              <a:ext uri="{FF2B5EF4-FFF2-40B4-BE49-F238E27FC236}">
                <a16:creationId xmlns:a16="http://schemas.microsoft.com/office/drawing/2014/main" id="{0E990835-2020-4F7A-9E0E-7607D262CB4A}"/>
              </a:ext>
            </a:extLst>
          </p:cNvPr>
          <p:cNvPicPr>
            <a:picLocks noChangeAspect="1"/>
          </p:cNvPicPr>
          <p:nvPr/>
        </p:nvPicPr>
        <p:blipFill>
          <a:blip r:embed="rId5"/>
          <a:stretch>
            <a:fillRect/>
          </a:stretch>
        </p:blipFill>
        <p:spPr>
          <a:xfrm>
            <a:off x="3632472" y="4178094"/>
            <a:ext cx="3282678" cy="2056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250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descr="Screen of a cell phone&#10;&#10;Description automatically generated">
            <a:extLst>
              <a:ext uri="{FF2B5EF4-FFF2-40B4-BE49-F238E27FC236}">
                <a16:creationId xmlns:a16="http://schemas.microsoft.com/office/drawing/2014/main" id="{FBBC2178-DA58-453F-8F0F-E5CC9D4044A6}"/>
              </a:ext>
            </a:extLst>
          </p:cNvPr>
          <p:cNvPicPr>
            <a:picLocks noChangeAspect="1"/>
          </p:cNvPicPr>
          <p:nvPr/>
        </p:nvPicPr>
        <p:blipFill>
          <a:blip r:embed="rId3"/>
          <a:stretch>
            <a:fillRect/>
          </a:stretch>
        </p:blipFill>
        <p:spPr>
          <a:xfrm>
            <a:off x="3334856" y="274321"/>
            <a:ext cx="2585884" cy="2004320"/>
          </a:xfrm>
          <a:prstGeom prst="rect">
            <a:avLst/>
          </a:prstGeom>
          <a:ln>
            <a:noFill/>
          </a:ln>
          <a:effectLst>
            <a:softEdge rad="112500"/>
          </a:effectLst>
        </p:spPr>
      </p:pic>
      <p:sp>
        <p:nvSpPr>
          <p:cNvPr id="6" name="Rectangle 5">
            <a:extLst>
              <a:ext uri="{FF2B5EF4-FFF2-40B4-BE49-F238E27FC236}">
                <a16:creationId xmlns:a16="http://schemas.microsoft.com/office/drawing/2014/main" id="{F7B40721-8980-460D-9A38-F9EDBA52902D}"/>
              </a:ext>
            </a:extLst>
          </p:cNvPr>
          <p:cNvSpPr/>
          <p:nvPr/>
        </p:nvSpPr>
        <p:spPr>
          <a:xfrm>
            <a:off x="5920740" y="651509"/>
            <a:ext cx="5048250" cy="1446550"/>
          </a:xfrm>
          <a:prstGeom prst="rect">
            <a:avLst/>
          </a:prstGeom>
        </p:spPr>
        <p:txBody>
          <a:bodyPr wrap="square">
            <a:spAutoFit/>
          </a:bodyPr>
          <a:lstStyle/>
          <a:p>
            <a:pPr marL="342900" indent="-342900">
              <a:buFont typeface="Arial" panose="020B0604020202020204" pitchFamily="34" charset="0"/>
              <a:buChar char="•"/>
            </a:pPr>
            <a:r>
              <a:rPr lang="en-US" sz="2000" b="0" i="0" dirty="0">
                <a:solidFill>
                  <a:schemeClr val="bg1"/>
                </a:solidFill>
                <a:effectLst/>
                <a:latin typeface="proxima-nova"/>
              </a:rPr>
              <a:t>Voice Activated Remote: </a:t>
            </a:r>
            <a:r>
              <a:rPr lang="en-US" sz="1600" b="0" i="0" dirty="0">
                <a:solidFill>
                  <a:schemeClr val="bg1"/>
                </a:solidFill>
                <a:effectLst/>
                <a:latin typeface="Helvetica Neue"/>
              </a:rPr>
              <a:t>Bluetooth-enabled remote allows the customers to use voice commands to tune to their favorite channels and TV shows.</a:t>
            </a:r>
            <a:r>
              <a:rPr lang="en-US" sz="1600" b="0" i="0" dirty="0">
                <a:solidFill>
                  <a:schemeClr val="bg1"/>
                </a:solidFill>
                <a:effectLst/>
                <a:latin typeface="proxima-nova"/>
              </a:rPr>
              <a:t> </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95724068-4D60-4BDB-8B4B-4CB7EAB658A8}"/>
              </a:ext>
            </a:extLst>
          </p:cNvPr>
          <p:cNvPicPr>
            <a:picLocks noChangeAspect="1"/>
          </p:cNvPicPr>
          <p:nvPr/>
        </p:nvPicPr>
        <p:blipFill>
          <a:blip r:embed="rId4"/>
          <a:stretch>
            <a:fillRect/>
          </a:stretch>
        </p:blipFill>
        <p:spPr>
          <a:xfrm>
            <a:off x="3288378" y="2426839"/>
            <a:ext cx="2716182" cy="1802262"/>
          </a:xfrm>
          <a:prstGeom prst="rect">
            <a:avLst/>
          </a:prstGeom>
          <a:ln>
            <a:noFill/>
          </a:ln>
          <a:effectLst>
            <a:softEdge rad="112500"/>
          </a:effectLst>
        </p:spPr>
      </p:pic>
      <p:sp>
        <p:nvSpPr>
          <p:cNvPr id="10" name="Rectangle 9">
            <a:extLst>
              <a:ext uri="{FF2B5EF4-FFF2-40B4-BE49-F238E27FC236}">
                <a16:creationId xmlns:a16="http://schemas.microsoft.com/office/drawing/2014/main" id="{56A6D0B2-A33D-4C02-9E10-9C38B6FECA68}"/>
              </a:ext>
            </a:extLst>
          </p:cNvPr>
          <p:cNvSpPr/>
          <p:nvPr/>
        </p:nvSpPr>
        <p:spPr>
          <a:xfrm>
            <a:off x="6004560" y="2644169"/>
            <a:ext cx="5048250" cy="1323439"/>
          </a:xfrm>
          <a:prstGeom prst="rect">
            <a:avLst/>
          </a:prstGeom>
        </p:spPr>
        <p:txBody>
          <a:bodyPr wrap="square">
            <a:spAutoFit/>
          </a:bodyPr>
          <a:lstStyle/>
          <a:p>
            <a:pPr marL="342900" indent="-342900">
              <a:buFont typeface="Arial" panose="020B0604020202020204" pitchFamily="34" charset="0"/>
              <a:buChar char="•"/>
            </a:pPr>
            <a:r>
              <a:rPr lang="en-US" sz="2000" b="0" i="0" dirty="0">
                <a:solidFill>
                  <a:schemeClr val="bg1"/>
                </a:solidFill>
                <a:effectLst/>
                <a:latin typeface="proxima-nova"/>
              </a:rPr>
              <a:t>Built-In Apps: Customer will have access to all their favorite apps within the Altice One, such as: </a:t>
            </a:r>
            <a:r>
              <a:rPr lang="en-US" sz="1600" b="0" i="0" dirty="0">
                <a:solidFill>
                  <a:schemeClr val="bg1"/>
                </a:solidFill>
                <a:effectLst/>
                <a:latin typeface="Helvetica Neue"/>
              </a:rPr>
              <a:t>Netflix, YouTube, Pandora and more.</a:t>
            </a:r>
            <a:endParaRPr lang="en-US" sz="1600" b="0" i="0" dirty="0">
              <a:solidFill>
                <a:schemeClr val="bg1"/>
              </a:solidFill>
              <a:effectLst/>
              <a:latin typeface="proxima-nova"/>
            </a:endParaRP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3B9DAFBF-839E-499F-A52D-AC3B5DBBE784}"/>
              </a:ext>
            </a:extLst>
          </p:cNvPr>
          <p:cNvSpPr/>
          <p:nvPr/>
        </p:nvSpPr>
        <p:spPr>
          <a:xfrm>
            <a:off x="6096000" y="4593728"/>
            <a:ext cx="5048250" cy="1231106"/>
          </a:xfrm>
          <a:prstGeom prst="rect">
            <a:avLst/>
          </a:prstGeom>
        </p:spPr>
        <p:txBody>
          <a:bodyPr wrap="square">
            <a:spAutoFit/>
          </a:bodyPr>
          <a:lstStyle/>
          <a:p>
            <a:pPr marL="342900" indent="-342900">
              <a:buFont typeface="Arial" panose="020B0604020202020204" pitchFamily="34" charset="0"/>
              <a:buChar char="•"/>
            </a:pPr>
            <a:r>
              <a:rPr lang="en-US" sz="2000" b="0" i="0" dirty="0">
                <a:solidFill>
                  <a:schemeClr val="bg1"/>
                </a:solidFill>
                <a:effectLst/>
                <a:latin typeface="proxima-nova"/>
              </a:rPr>
              <a:t>Personalized Sports: </a:t>
            </a:r>
            <a:r>
              <a:rPr lang="en-US" b="0" i="0" dirty="0">
                <a:solidFill>
                  <a:schemeClr val="bg1"/>
                </a:solidFill>
                <a:effectLst/>
                <a:latin typeface="Helvetica Neue"/>
              </a:rPr>
              <a:t>Personalize their sports menu with their favorite teams and leagues and quickly find what games are on now, later, and tomorrow. </a:t>
            </a:r>
            <a:endParaRPr lang="en-US" sz="2000" dirty="0">
              <a:solidFill>
                <a:schemeClr val="bg1"/>
              </a:solidFill>
              <a:latin typeface="proxima-nova"/>
              <a:ea typeface="Cambria" pitchFamily="18" charset="0"/>
              <a:cs typeface="Calibri" panose="020F0502020204030204" pitchFamily="34" charset="0"/>
            </a:endParaRPr>
          </a:p>
        </p:txBody>
      </p:sp>
      <p:pic>
        <p:nvPicPr>
          <p:cNvPr id="14" name="Picture 13" descr="A screen shot of a video game&#10;&#10;Description automatically generated">
            <a:extLst>
              <a:ext uri="{FF2B5EF4-FFF2-40B4-BE49-F238E27FC236}">
                <a16:creationId xmlns:a16="http://schemas.microsoft.com/office/drawing/2014/main" id="{359E8120-8785-4AFE-B807-E837E4B5ADF7}"/>
              </a:ext>
            </a:extLst>
          </p:cNvPr>
          <p:cNvPicPr>
            <a:picLocks noChangeAspect="1"/>
          </p:cNvPicPr>
          <p:nvPr/>
        </p:nvPicPr>
        <p:blipFill>
          <a:blip r:embed="rId5"/>
          <a:stretch>
            <a:fillRect/>
          </a:stretch>
        </p:blipFill>
        <p:spPr>
          <a:xfrm>
            <a:off x="3377835" y="4446431"/>
            <a:ext cx="2718165" cy="1802262"/>
          </a:xfrm>
          <a:prstGeom prst="rect">
            <a:avLst/>
          </a:prstGeom>
          <a:ln>
            <a:noFill/>
          </a:ln>
          <a:effectLst>
            <a:softEdge rad="112500"/>
          </a:effectLst>
        </p:spPr>
      </p:pic>
    </p:spTree>
    <p:extLst>
      <p:ext uri="{BB962C8B-B14F-4D97-AF65-F5344CB8AC3E}">
        <p14:creationId xmlns:p14="http://schemas.microsoft.com/office/powerpoint/2010/main" val="205259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F38B1F0C-9BE3-4581-8554-66A1C9B246B5}"/>
              </a:ext>
            </a:extLst>
          </p:cNvPr>
          <p:cNvSpPr/>
          <p:nvPr/>
        </p:nvSpPr>
        <p:spPr>
          <a:xfrm>
            <a:off x="4148577" y="632074"/>
            <a:ext cx="6096000" cy="707886"/>
          </a:xfrm>
          <a:prstGeom prst="rect">
            <a:avLst/>
          </a:prstGeom>
        </p:spPr>
        <p:txBody>
          <a:bodyPr>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Regular Prices</a:t>
            </a:r>
            <a:endParaRPr lang="en-US" sz="36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8D6ED76-7B4B-44A8-A960-F321E9E26E84}"/>
              </a:ext>
            </a:extLst>
          </p:cNvPr>
          <p:cNvSpPr/>
          <p:nvPr/>
        </p:nvSpPr>
        <p:spPr>
          <a:xfrm>
            <a:off x="3248904" y="1701403"/>
            <a:ext cx="7895346" cy="4093428"/>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proxima-nova"/>
              </a:rPr>
              <a:t>N</a:t>
            </a:r>
            <a:r>
              <a:rPr lang="en-US" sz="2000" b="0" i="0" dirty="0">
                <a:solidFill>
                  <a:schemeClr val="bg1"/>
                </a:solidFill>
                <a:effectLst/>
                <a:latin typeface="proxima-nova"/>
              </a:rPr>
              <a:t>ew customers has an opportunity to sample what Optimum has to offer, at a discounted price due to many promotions available at the moment of getting the service. When promotions totally expires, they reach the regular prices.</a:t>
            </a:r>
          </a:p>
          <a:p>
            <a:pPr marL="342900" indent="-342900">
              <a:buFont typeface="Arial" panose="020B0604020202020204" pitchFamily="34" charset="0"/>
              <a:buChar char="•"/>
            </a:pPr>
            <a:endParaRPr lang="en-US" sz="2000" dirty="0">
              <a:solidFill>
                <a:schemeClr val="bg1"/>
              </a:solidFill>
              <a:latin typeface="proxima-nova"/>
            </a:endParaRPr>
          </a:p>
          <a:p>
            <a:pPr marL="342900" indent="-342900">
              <a:buFont typeface="Arial" panose="020B0604020202020204" pitchFamily="34" charset="0"/>
              <a:buChar char="•"/>
            </a:pPr>
            <a:r>
              <a:rPr lang="en-US" sz="2000" b="0" i="0" dirty="0">
                <a:solidFill>
                  <a:schemeClr val="bg1"/>
                </a:solidFill>
                <a:effectLst/>
                <a:latin typeface="proxima-nova"/>
              </a:rPr>
              <a:t>When a customer already has the service and is requesting to remove one of the three services, they could lose their Triple-Play promotion and go straight to the regular prices. Ex. If a customer is asking, ‘’How much would it be the bill without phone service?’’ You can provide the regular prices for the current services they have without the phone and the promotional discounts as they will be losing it once the phone is removed.</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p:txBody>
      </p:sp>
    </p:spTree>
    <p:extLst>
      <p:ext uri="{BB962C8B-B14F-4D97-AF65-F5344CB8AC3E}">
        <p14:creationId xmlns:p14="http://schemas.microsoft.com/office/powerpoint/2010/main" val="164176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3"/>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61D49736-62E9-4E26-AE46-7514F059A058}"/>
              </a:ext>
            </a:extLst>
          </p:cNvPr>
          <p:cNvSpPr/>
          <p:nvPr/>
        </p:nvSpPr>
        <p:spPr>
          <a:xfrm>
            <a:off x="3977127" y="0"/>
            <a:ext cx="6096000" cy="707886"/>
          </a:xfrm>
          <a:prstGeom prst="rect">
            <a:avLst/>
          </a:prstGeom>
        </p:spPr>
        <p:txBody>
          <a:bodyPr>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Cable Service Prices</a:t>
            </a:r>
            <a:endParaRPr lang="en-US" sz="3600" dirty="0">
              <a:solidFill>
                <a:schemeClr val="bg1"/>
              </a:solidFill>
              <a:latin typeface="Calibri" panose="020F0502020204030204" pitchFamily="34" charset="0"/>
              <a:cs typeface="Calibri" panose="020F050202020403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7351B9F5-DAFA-4D5F-8538-70B6BBC5349C}"/>
              </a:ext>
            </a:extLst>
          </p:cNvPr>
          <p:cNvPicPr>
            <a:picLocks noChangeAspect="1"/>
          </p:cNvPicPr>
          <p:nvPr/>
        </p:nvPicPr>
        <p:blipFill>
          <a:blip r:embed="rId4"/>
          <a:stretch>
            <a:fillRect/>
          </a:stretch>
        </p:blipFill>
        <p:spPr>
          <a:xfrm>
            <a:off x="4135735" y="618544"/>
            <a:ext cx="5736533" cy="58165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924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1A01DBC2-8FCC-495F-A8C8-199512C890C3}"/>
              </a:ext>
            </a:extLst>
          </p:cNvPr>
          <p:cNvSpPr/>
          <p:nvPr/>
        </p:nvSpPr>
        <p:spPr>
          <a:xfrm>
            <a:off x="4171949" y="-107256"/>
            <a:ext cx="6015477" cy="707886"/>
          </a:xfrm>
          <a:prstGeom prst="rect">
            <a:avLst/>
          </a:prstGeom>
        </p:spPr>
        <p:txBody>
          <a:bodyPr wrap="square">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Internet Service Prices</a:t>
            </a:r>
            <a:endParaRPr lang="en-US" sz="3600" dirty="0">
              <a:solidFill>
                <a:schemeClr val="bg1"/>
              </a:solidFill>
              <a:latin typeface="Calibri" panose="020F0502020204030204" pitchFamily="34" charset="0"/>
              <a:cs typeface="Calibri" panose="020F050202020403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3B125790-73AA-4AFD-8CC6-A2620272B2A4}"/>
              </a:ext>
            </a:extLst>
          </p:cNvPr>
          <p:cNvPicPr>
            <a:picLocks noChangeAspect="1"/>
          </p:cNvPicPr>
          <p:nvPr/>
        </p:nvPicPr>
        <p:blipFill>
          <a:blip r:embed="rId3"/>
          <a:stretch>
            <a:fillRect/>
          </a:stretch>
        </p:blipFill>
        <p:spPr>
          <a:xfrm>
            <a:off x="4629440" y="466630"/>
            <a:ext cx="5360380" cy="6014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248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3F806849-F5E5-4B5B-B0F4-FFE0EFAEC474}"/>
              </a:ext>
            </a:extLst>
          </p:cNvPr>
          <p:cNvSpPr/>
          <p:nvPr/>
        </p:nvSpPr>
        <p:spPr>
          <a:xfrm>
            <a:off x="4148577" y="452645"/>
            <a:ext cx="6096000" cy="707886"/>
          </a:xfrm>
          <a:prstGeom prst="rect">
            <a:avLst/>
          </a:prstGeom>
        </p:spPr>
        <p:txBody>
          <a:bodyPr>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Self-Help Options</a:t>
            </a:r>
            <a:endParaRPr lang="en-US" sz="36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F9D621C-3614-4E4E-A094-3AD030E04BBD}"/>
              </a:ext>
            </a:extLst>
          </p:cNvPr>
          <p:cNvSpPr/>
          <p:nvPr/>
        </p:nvSpPr>
        <p:spPr>
          <a:xfrm>
            <a:off x="3206994" y="1324113"/>
            <a:ext cx="5280799" cy="2862322"/>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Educating the customer about the self-help options that we have such as: Optimum Apps, Automatic Systems, Web Portals and more, is a way to avoid the chance of chatting back for the same concern or issue. Also, it helps the customers to avoid a long time in Queue for a simple information or basic troubleshooting, this make them enjoy a better experience with the service. </a:t>
            </a:r>
          </a:p>
        </p:txBody>
      </p:sp>
      <p:pic>
        <p:nvPicPr>
          <p:cNvPr id="8" name="Picture 7" descr="A picture containing device&#10;&#10;Description automatically generated">
            <a:extLst>
              <a:ext uri="{FF2B5EF4-FFF2-40B4-BE49-F238E27FC236}">
                <a16:creationId xmlns:a16="http://schemas.microsoft.com/office/drawing/2014/main" id="{CA1EB596-E0E7-45C8-A083-CF7A011F9342}"/>
              </a:ext>
            </a:extLst>
          </p:cNvPr>
          <p:cNvPicPr>
            <a:picLocks noChangeAspect="1"/>
          </p:cNvPicPr>
          <p:nvPr/>
        </p:nvPicPr>
        <p:blipFill>
          <a:blip r:embed="rId3"/>
          <a:stretch>
            <a:fillRect/>
          </a:stretch>
        </p:blipFill>
        <p:spPr>
          <a:xfrm>
            <a:off x="3496931" y="4186435"/>
            <a:ext cx="1145954" cy="1145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A picture containing ball, table&#10;&#10;Description automatically generated">
            <a:extLst>
              <a:ext uri="{FF2B5EF4-FFF2-40B4-BE49-F238E27FC236}">
                <a16:creationId xmlns:a16="http://schemas.microsoft.com/office/drawing/2014/main" id="{112FA759-AB1F-4CA6-9A6B-3002CE799C5C}"/>
              </a:ext>
            </a:extLst>
          </p:cNvPr>
          <p:cNvPicPr>
            <a:picLocks noChangeAspect="1"/>
          </p:cNvPicPr>
          <p:nvPr/>
        </p:nvPicPr>
        <p:blipFill>
          <a:blip r:embed="rId4"/>
          <a:stretch>
            <a:fillRect/>
          </a:stretch>
        </p:blipFill>
        <p:spPr>
          <a:xfrm>
            <a:off x="4754597" y="5215448"/>
            <a:ext cx="1145954" cy="1145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A close up of a logo&#10;&#10;Description automatically generated">
            <a:extLst>
              <a:ext uri="{FF2B5EF4-FFF2-40B4-BE49-F238E27FC236}">
                <a16:creationId xmlns:a16="http://schemas.microsoft.com/office/drawing/2014/main" id="{8E1762A3-B2DA-4F8F-BDA9-7964A96D6EDA}"/>
              </a:ext>
            </a:extLst>
          </p:cNvPr>
          <p:cNvPicPr>
            <a:picLocks noChangeAspect="1"/>
          </p:cNvPicPr>
          <p:nvPr/>
        </p:nvPicPr>
        <p:blipFill>
          <a:blip r:embed="rId5"/>
          <a:stretch>
            <a:fillRect/>
          </a:stretch>
        </p:blipFill>
        <p:spPr>
          <a:xfrm>
            <a:off x="5991358" y="4119847"/>
            <a:ext cx="1145955" cy="1145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A screenshot of a cell phone&#10;&#10;Description automatically generated">
            <a:extLst>
              <a:ext uri="{FF2B5EF4-FFF2-40B4-BE49-F238E27FC236}">
                <a16:creationId xmlns:a16="http://schemas.microsoft.com/office/drawing/2014/main" id="{4C144BE9-646A-4B80-B68F-EFA90063110D}"/>
              </a:ext>
            </a:extLst>
          </p:cNvPr>
          <p:cNvPicPr>
            <a:picLocks noChangeAspect="1"/>
          </p:cNvPicPr>
          <p:nvPr/>
        </p:nvPicPr>
        <p:blipFill>
          <a:blip r:embed="rId6"/>
          <a:stretch>
            <a:fillRect/>
          </a:stretch>
        </p:blipFill>
        <p:spPr>
          <a:xfrm>
            <a:off x="8630463" y="2548750"/>
            <a:ext cx="3057947" cy="1453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A screenshot of a cell phone&#10;&#10;Description automatically generated">
            <a:extLst>
              <a:ext uri="{FF2B5EF4-FFF2-40B4-BE49-F238E27FC236}">
                <a16:creationId xmlns:a16="http://schemas.microsoft.com/office/drawing/2014/main" id="{05D789EB-E0A4-4BE3-B271-B1C8B2A0CB83}"/>
              </a:ext>
            </a:extLst>
          </p:cNvPr>
          <p:cNvPicPr>
            <a:picLocks noChangeAspect="1"/>
          </p:cNvPicPr>
          <p:nvPr/>
        </p:nvPicPr>
        <p:blipFill>
          <a:blip r:embed="rId7"/>
          <a:stretch>
            <a:fillRect/>
          </a:stretch>
        </p:blipFill>
        <p:spPr>
          <a:xfrm>
            <a:off x="8634128" y="4478473"/>
            <a:ext cx="3054282" cy="1640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descr="A picture containing drawing&#10;&#10;Description automatically generated">
            <a:extLst>
              <a:ext uri="{FF2B5EF4-FFF2-40B4-BE49-F238E27FC236}">
                <a16:creationId xmlns:a16="http://schemas.microsoft.com/office/drawing/2014/main" id="{7B0CF1B9-FD2E-4005-AC1F-F8EF8DDCA1EE}"/>
              </a:ext>
            </a:extLst>
          </p:cNvPr>
          <p:cNvPicPr>
            <a:picLocks noChangeAspect="1"/>
          </p:cNvPicPr>
          <p:nvPr/>
        </p:nvPicPr>
        <p:blipFill>
          <a:blip r:embed="rId8"/>
          <a:stretch>
            <a:fillRect/>
          </a:stretch>
        </p:blipFill>
        <p:spPr>
          <a:xfrm>
            <a:off x="7158217" y="5265802"/>
            <a:ext cx="1145955" cy="1139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59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F07DA040-120D-4F27-9C3A-80343DE9D865}"/>
              </a:ext>
            </a:extLst>
          </p:cNvPr>
          <p:cNvSpPr/>
          <p:nvPr/>
        </p:nvSpPr>
        <p:spPr>
          <a:xfrm>
            <a:off x="4148577" y="452645"/>
            <a:ext cx="6096000" cy="707886"/>
          </a:xfrm>
          <a:prstGeom prst="rect">
            <a:avLst/>
          </a:prstGeom>
        </p:spPr>
        <p:txBody>
          <a:bodyPr>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Optimum App Features</a:t>
            </a:r>
            <a:endParaRPr lang="en-US" sz="3600"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4CC01BB-24A4-47B6-8B4C-3B4B2D953F03}"/>
              </a:ext>
            </a:extLst>
          </p:cNvPr>
          <p:cNvSpPr/>
          <p:nvPr/>
        </p:nvSpPr>
        <p:spPr>
          <a:xfrm>
            <a:off x="3282681" y="1613176"/>
            <a:ext cx="3913896" cy="4093428"/>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TV To Go to watch their favorite Shows on the road.</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Free On Demand Library for all networks included on their package. </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Watch Live TV within their home.</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Manage DVR recordings.</a:t>
            </a:r>
          </a:p>
          <a:p>
            <a:pPr marL="342900" indent="-342900">
              <a:buFont typeface="Arial" panose="020B0604020202020204" pitchFamily="34" charset="0"/>
              <a:buChar char="•"/>
            </a:pPr>
            <a:endParaRPr lang="en-US" sz="2000" dirty="0">
              <a:solidFill>
                <a:schemeClr val="bg1"/>
              </a:solidFill>
              <a:latin typeface="proxima-nova"/>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proxima-nova"/>
                <a:ea typeface="Cambria" pitchFamily="18" charset="0"/>
                <a:cs typeface="Calibri" panose="020F0502020204030204" pitchFamily="34" charset="0"/>
              </a:rPr>
              <a:t>Remote Control.</a:t>
            </a:r>
          </a:p>
        </p:txBody>
      </p:sp>
      <p:pic>
        <p:nvPicPr>
          <p:cNvPr id="10" name="Picture 9" descr="A picture containing device&#10;&#10;Description automatically generated">
            <a:extLst>
              <a:ext uri="{FF2B5EF4-FFF2-40B4-BE49-F238E27FC236}">
                <a16:creationId xmlns:a16="http://schemas.microsoft.com/office/drawing/2014/main" id="{CFD48138-B095-4625-9071-7519AD350066}"/>
              </a:ext>
            </a:extLst>
          </p:cNvPr>
          <p:cNvPicPr>
            <a:picLocks noChangeAspect="1"/>
          </p:cNvPicPr>
          <p:nvPr/>
        </p:nvPicPr>
        <p:blipFill>
          <a:blip r:embed="rId3"/>
          <a:stretch>
            <a:fillRect/>
          </a:stretch>
        </p:blipFill>
        <p:spPr>
          <a:xfrm>
            <a:off x="9986891" y="4534646"/>
            <a:ext cx="1870709" cy="1870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A screenshot of a video game&#10;&#10;Description automatically generated">
            <a:extLst>
              <a:ext uri="{FF2B5EF4-FFF2-40B4-BE49-F238E27FC236}">
                <a16:creationId xmlns:a16="http://schemas.microsoft.com/office/drawing/2014/main" id="{5028F941-D02A-41DE-8BB9-AC06294A708F}"/>
              </a:ext>
            </a:extLst>
          </p:cNvPr>
          <p:cNvPicPr>
            <a:picLocks noChangeAspect="1"/>
          </p:cNvPicPr>
          <p:nvPr/>
        </p:nvPicPr>
        <p:blipFill>
          <a:blip r:embed="rId4"/>
          <a:stretch>
            <a:fillRect/>
          </a:stretch>
        </p:blipFill>
        <p:spPr>
          <a:xfrm>
            <a:off x="7059417" y="1741702"/>
            <a:ext cx="4446630" cy="2566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3108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833</Words>
  <Application>Microsoft Office PowerPoint</Application>
  <PresentationFormat>Widescreen</PresentationFormat>
  <Paragraphs>68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 Neue</vt:lpstr>
      <vt:lpstr>proxima-nova</vt:lpstr>
      <vt:lpstr>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Jose</dc:creator>
  <cp:lastModifiedBy>Naiby Lantigua</cp:lastModifiedBy>
  <cp:revision>54</cp:revision>
  <dcterms:created xsi:type="dcterms:W3CDTF">2020-07-27T14:12:33Z</dcterms:created>
  <dcterms:modified xsi:type="dcterms:W3CDTF">2020-08-06T19:41:52Z</dcterms:modified>
</cp:coreProperties>
</file>